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5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4" r:id="rId3"/>
    <p:sldId id="320" r:id="rId4"/>
    <p:sldId id="277" r:id="rId5"/>
    <p:sldId id="278" r:id="rId6"/>
    <p:sldId id="279" r:id="rId7"/>
    <p:sldId id="280" r:id="rId8"/>
    <p:sldId id="329" r:id="rId9"/>
    <p:sldId id="282" r:id="rId10"/>
    <p:sldId id="283" r:id="rId11"/>
    <p:sldId id="284" r:id="rId12"/>
    <p:sldId id="285" r:id="rId13"/>
    <p:sldId id="286" r:id="rId14"/>
    <p:sldId id="332" r:id="rId15"/>
    <p:sldId id="321" r:id="rId16"/>
    <p:sldId id="334" r:id="rId17"/>
    <p:sldId id="322" r:id="rId18"/>
    <p:sldId id="324" r:id="rId19"/>
    <p:sldId id="323" r:id="rId20"/>
    <p:sldId id="325" r:id="rId21"/>
    <p:sldId id="326" r:id="rId22"/>
    <p:sldId id="327" r:id="rId23"/>
    <p:sldId id="331" r:id="rId24"/>
    <p:sldId id="333" r:id="rId25"/>
    <p:sldId id="330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85B"/>
    <a:srgbClr val="F1C544"/>
    <a:srgbClr val="943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6349" autoAdjust="0"/>
  </p:normalViewPr>
  <p:slideViewPr>
    <p:cSldViewPr snapToGrid="0" snapToObjects="1">
      <p:cViewPr varScale="1">
        <p:scale>
          <a:sx n="169" d="100"/>
          <a:sy n="169" d="100"/>
        </p:scale>
        <p:origin x="408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CC91E-81C7-1B49-B3E1-860434022CDC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2C285-161B-014E-BE62-39679C7D5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5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FBA2E-585D-BB46-A4B5-F0AA486081A7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7AD7D-B5A4-F347-8CD5-93D936D0D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82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4DC385-324B-4C17-97B7-10F7197F080A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71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  <p:sp>
        <p:nvSpPr>
          <p:cNvPr id="7168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A651F2-1A9B-40BF-B198-DF8C7845A0A6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697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59C7EB-27DF-473F-B320-4167480B55C0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9320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  <p:sp>
        <p:nvSpPr>
          <p:cNvPr id="73732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3CC3C2-0157-41D3-8730-896D07E972A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175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21FE6B-896B-4A97-BE43-8E8E24BD24F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8982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  <p:sp>
        <p:nvSpPr>
          <p:cNvPr id="7680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8DA587-B955-4125-862D-23EF763AA9F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12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24E954-6A8E-44EB-B09C-5A3637C24A61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8685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564734-FEC8-4885-BE38-5E7D6CE5E3D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3712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B5049-F1BA-4794-BBCB-19FFA55CBFAA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29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Click to edit Master subtitle style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85800" y="2700338"/>
            <a:ext cx="777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800" y="2700338"/>
            <a:ext cx="777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2411605" y="89216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7295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40"/>
            <a:ext cx="8229600" cy="654215"/>
          </a:xfrm>
        </p:spPr>
        <p:txBody>
          <a:bodyPr tIns="0" bIns="0">
            <a:normAutofit/>
          </a:bodyPr>
          <a:lstStyle>
            <a:lvl1pPr>
              <a:defRPr sz="3000"/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44276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684149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684149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07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52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7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Evolutionary Computing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Chapter 1: Problems to be solved</a:t>
            </a:r>
          </a:p>
          <a:p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8656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3259" y="0"/>
            <a:ext cx="6326460" cy="857250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nl-NL" sz="2400" dirty="0" err="1"/>
              <a:t>Modelling</a:t>
            </a:r>
            <a:r>
              <a:rPr lang="nl-NL" sz="2400" dirty="0"/>
              <a:t> </a:t>
            </a:r>
            <a:r>
              <a:rPr lang="nl-NL" sz="2400" dirty="0" err="1"/>
              <a:t>example</a:t>
            </a:r>
            <a:r>
              <a:rPr lang="nl-NL" sz="2400" dirty="0"/>
              <a:t>: load </a:t>
            </a:r>
            <a:r>
              <a:rPr lang="nl-NL" sz="2400" dirty="0" err="1"/>
              <a:t>applicant</a:t>
            </a:r>
            <a:r>
              <a:rPr lang="nl-NL" sz="2400" dirty="0"/>
              <a:t> </a:t>
            </a:r>
            <a:r>
              <a:rPr lang="nl-NL" sz="2400" dirty="0" err="1"/>
              <a:t>creditibility</a:t>
            </a:r>
            <a:r>
              <a:rPr lang="nl-NL" sz="2400" dirty="0"/>
              <a:t> </a:t>
            </a:r>
          </a:p>
        </p:txBody>
      </p:sp>
      <p:sp>
        <p:nvSpPr>
          <p:cNvPr id="36867" name="Tijdelijke aanduiding voor inhoud 2"/>
          <p:cNvSpPr>
            <a:spLocks noGrp="1"/>
          </p:cNvSpPr>
          <p:nvPr>
            <p:ph idx="1"/>
          </p:nvPr>
        </p:nvSpPr>
        <p:spPr>
          <a:xfrm>
            <a:off x="473259" y="1162366"/>
            <a:ext cx="4098741" cy="3394472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British bank evolved creditability model to predict loan paying behavior of new applicants </a:t>
            </a:r>
          </a:p>
          <a:p>
            <a:pPr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Evolving: prediction models</a:t>
            </a:r>
          </a:p>
          <a:p>
            <a:pPr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Fitness: model accuracy on historical data</a:t>
            </a:r>
          </a:p>
        </p:txBody>
      </p:sp>
      <p:pic>
        <p:nvPicPr>
          <p:cNvPr id="36868" name="Picture 6" descr="loan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2401" y="1300162"/>
            <a:ext cx="3028950" cy="254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48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>
              <a:defRPr/>
            </a:pPr>
            <a:r>
              <a:rPr lang="en-US" dirty="0"/>
              <a:t>“Black box” model: </a:t>
            </a:r>
            <a:r>
              <a:rPr lang="en-GB" dirty="0"/>
              <a:t>Simulation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900"/>
              </a:spcBef>
              <a:buSzPct val="95000"/>
              <a:defRPr/>
            </a:pPr>
            <a:r>
              <a:rPr lang="en-GB" sz="1950" dirty="0">
                <a:solidFill>
                  <a:srgbClr val="000000"/>
                </a:solidFill>
                <a:cs typeface="Arial"/>
              </a:rPr>
              <a:t>We have a given model and wish to know the outputs that arise under different input conditions</a:t>
            </a:r>
          </a:p>
          <a:p>
            <a:pPr>
              <a:spcBef>
                <a:spcPts val="900"/>
              </a:spcBef>
              <a:buSzPct val="95000"/>
              <a:defRPr/>
            </a:pPr>
            <a:endParaRPr lang="en-GB" sz="1800" dirty="0">
              <a:solidFill>
                <a:srgbClr val="000000"/>
              </a:solidFill>
              <a:cs typeface="Arial"/>
            </a:endParaRPr>
          </a:p>
          <a:p>
            <a:pPr>
              <a:spcBef>
                <a:spcPts val="900"/>
              </a:spcBef>
              <a:buSzPct val="95000"/>
              <a:defRPr/>
            </a:pPr>
            <a:endParaRPr lang="en-GB" sz="1800" dirty="0">
              <a:solidFill>
                <a:srgbClr val="000000"/>
              </a:solidFill>
              <a:cs typeface="Arial"/>
            </a:endParaRPr>
          </a:p>
          <a:p>
            <a:pPr>
              <a:spcBef>
                <a:spcPts val="900"/>
              </a:spcBef>
              <a:buSzPct val="95000"/>
              <a:defRPr/>
            </a:pPr>
            <a:endParaRPr lang="en-GB" sz="1800" dirty="0">
              <a:solidFill>
                <a:srgbClr val="000000"/>
              </a:solidFill>
              <a:cs typeface="Arial"/>
            </a:endParaRPr>
          </a:p>
          <a:p>
            <a:pPr>
              <a:spcBef>
                <a:spcPts val="900"/>
              </a:spcBef>
              <a:buSzPct val="95000"/>
              <a:defRPr/>
            </a:pPr>
            <a:endParaRPr lang="en-GB" sz="1800" dirty="0">
              <a:solidFill>
                <a:srgbClr val="000000"/>
              </a:solidFill>
              <a:cs typeface="Arial"/>
            </a:endParaRPr>
          </a:p>
          <a:p>
            <a:pPr>
              <a:spcBef>
                <a:spcPts val="900"/>
              </a:spcBef>
              <a:buClr>
                <a:schemeClr val="tx1"/>
              </a:buClr>
              <a:buSzPct val="95000"/>
              <a:defRPr/>
            </a:pPr>
            <a:r>
              <a:rPr lang="en-GB" sz="1950" dirty="0">
                <a:solidFill>
                  <a:srgbClr val="000000"/>
                </a:solidFill>
                <a:cs typeface="Arial"/>
              </a:rPr>
              <a:t>Often used to answer “what-if” questions in evolving dynamic environments </a:t>
            </a:r>
          </a:p>
          <a:p>
            <a:pPr marL="557213" lvl="2" indent="-257175">
              <a:spcBef>
                <a:spcPts val="900"/>
              </a:spcBef>
              <a:buClr>
                <a:schemeClr val="tx1"/>
              </a:buClr>
              <a:buSzPct val="95000"/>
              <a:defRPr/>
            </a:pPr>
            <a:r>
              <a:rPr lang="en-GB" sz="1650" dirty="0">
                <a:solidFill>
                  <a:srgbClr val="000000"/>
                </a:solidFill>
                <a:cs typeface="Arial"/>
              </a:rPr>
              <a:t>Weather forecast system</a:t>
            </a:r>
          </a:p>
          <a:p>
            <a:pPr marL="557213" lvl="2" indent="-257175">
              <a:spcBef>
                <a:spcPts val="900"/>
              </a:spcBef>
              <a:buClr>
                <a:schemeClr val="tx1"/>
              </a:buClr>
              <a:buSzPct val="95000"/>
              <a:defRPr/>
            </a:pPr>
            <a:r>
              <a:rPr lang="en-GB" sz="1650" dirty="0">
                <a:solidFill>
                  <a:srgbClr val="000000"/>
                </a:solidFill>
                <a:cs typeface="Arial"/>
              </a:rPr>
              <a:t>Impact analysis new tax systems</a:t>
            </a:r>
          </a:p>
          <a:p>
            <a:pPr marL="557213" lvl="2" indent="-257175">
              <a:spcBef>
                <a:spcPts val="900"/>
              </a:spcBef>
              <a:buClr>
                <a:schemeClr val="tx1"/>
              </a:buClr>
              <a:buSzPct val="95000"/>
              <a:defRPr/>
            </a:pPr>
            <a:r>
              <a:rPr lang="en-GB" sz="1650" dirty="0">
                <a:solidFill>
                  <a:srgbClr val="000000"/>
                </a:solidFill>
                <a:cs typeface="Arial"/>
              </a:rPr>
              <a:t>Evolutionary economics, Artificial Life</a:t>
            </a:r>
          </a:p>
          <a:p>
            <a:pPr marL="214313" indent="-214313"/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3225" y="1872145"/>
            <a:ext cx="3257550" cy="115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720632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8145" y="67016"/>
            <a:ext cx="6515100" cy="857250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sz="2400" dirty="0"/>
              <a:t>Simulation example: evolving artificial societies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8144" y="1132261"/>
            <a:ext cx="4438807" cy="35417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Simulating trade, economic competition, etc. to calibrate models</a:t>
            </a:r>
          </a:p>
          <a:p>
            <a:pPr>
              <a:lnSpc>
                <a:spcPct val="90000"/>
              </a:lnSpc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Use models to </a:t>
            </a:r>
            <a:r>
              <a:rPr lang="en-US" sz="1800" dirty="0" err="1">
                <a:solidFill>
                  <a:srgbClr val="000000"/>
                </a:solidFill>
                <a:cs typeface="Arial"/>
              </a:rPr>
              <a:t>optimise</a:t>
            </a:r>
            <a:r>
              <a:rPr lang="en-US" sz="1800" dirty="0">
                <a:solidFill>
                  <a:srgbClr val="000000"/>
                </a:solidFill>
                <a:cs typeface="Arial"/>
              </a:rPr>
              <a:t> strategies and policies</a:t>
            </a:r>
          </a:p>
          <a:p>
            <a:pPr>
              <a:lnSpc>
                <a:spcPct val="90000"/>
              </a:lnSpc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Evolutionary economy</a:t>
            </a:r>
          </a:p>
          <a:p>
            <a:pPr>
              <a:lnSpc>
                <a:spcPct val="90000"/>
              </a:lnSpc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Survival of the fittest is universal (big/small fish)</a:t>
            </a:r>
          </a:p>
        </p:txBody>
      </p:sp>
      <p:pic>
        <p:nvPicPr>
          <p:cNvPr id="38916" name="Picture 4" descr="SUGAR"/>
          <p:cNvPicPr>
            <a:picLocks noChangeArrowheads="1"/>
          </p:cNvPicPr>
          <p:nvPr/>
        </p:nvPicPr>
        <p:blipFill>
          <a:blip r:embed="rId3" cstate="print">
            <a:lum bright="50000" contrast="70000"/>
          </a:blip>
          <a:srcRect/>
          <a:stretch>
            <a:fillRect/>
          </a:stretch>
        </p:blipFill>
        <p:spPr bwMode="auto">
          <a:xfrm>
            <a:off x="5645098" y="1132261"/>
            <a:ext cx="2343150" cy="3314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22652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458144" y="-54378"/>
            <a:ext cx="6515100" cy="857250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nl-NL" sz="2400" dirty="0" err="1"/>
              <a:t>Simulation</a:t>
            </a:r>
            <a:r>
              <a:rPr lang="nl-NL" sz="2400" dirty="0"/>
              <a:t> </a:t>
            </a:r>
            <a:r>
              <a:rPr lang="nl-NL" sz="2400" dirty="0" err="1"/>
              <a:t>example</a:t>
            </a:r>
            <a:r>
              <a:rPr lang="nl-NL" sz="2400" dirty="0"/>
              <a:t> 2: </a:t>
            </a:r>
            <a:r>
              <a:rPr lang="nl-NL" sz="2400" dirty="0" err="1"/>
              <a:t>biological</a:t>
            </a:r>
            <a:r>
              <a:rPr lang="nl-NL" sz="2400" dirty="0"/>
              <a:t> </a:t>
            </a:r>
            <a:r>
              <a:rPr lang="nl-NL" sz="2400" dirty="0" err="1"/>
              <a:t>interpretations</a:t>
            </a:r>
            <a:endParaRPr lang="nl-NL" sz="2400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idx="1"/>
          </p:nvPr>
        </p:nvSpPr>
        <p:spPr>
          <a:xfrm>
            <a:off x="462245" y="1000923"/>
            <a:ext cx="3981285" cy="3482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Incest prevention keeps evolution from rapid degeneration </a:t>
            </a:r>
          </a:p>
          <a:p>
            <a:pPr marL="0" indent="0">
              <a:buNone/>
            </a:pPr>
            <a:r>
              <a:rPr lang="en-US" sz="1800" dirty="0"/>
              <a:t>(we knew this)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Multi-parent reproduction, makes evolution more efficient </a:t>
            </a:r>
          </a:p>
          <a:p>
            <a:pPr marL="0" indent="0">
              <a:buNone/>
            </a:pPr>
            <a:r>
              <a:rPr lang="en-US" sz="1800" dirty="0"/>
              <a:t>(this does not exist on Earth in carbon)</a:t>
            </a:r>
          </a:p>
          <a:p>
            <a:pPr marL="0" indent="0">
              <a:buNone/>
            </a:pPr>
            <a:endParaRPr lang="en-US" sz="1800" dirty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baseline="30000" dirty="0">
                <a:solidFill>
                  <a:srgbClr val="FF0000"/>
                </a:solidFill>
              </a:rPr>
              <a:t>nd</a:t>
            </a:r>
            <a:r>
              <a:rPr lang="en-US" sz="1800" dirty="0">
                <a:solidFill>
                  <a:srgbClr val="FF0000"/>
                </a:solidFill>
              </a:rPr>
              <a:t> sample of Life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744519" y="1049772"/>
            <a:ext cx="2457450" cy="3433763"/>
            <a:chOff x="240" y="960"/>
            <a:chExt cx="2064" cy="2884"/>
          </a:xfrm>
        </p:grpSpPr>
        <p:grpSp>
          <p:nvGrpSpPr>
            <p:cNvPr id="39941" name="Group 4"/>
            <p:cNvGrpSpPr>
              <a:grpSpLocks/>
            </p:cNvGrpSpPr>
            <p:nvPr/>
          </p:nvGrpSpPr>
          <p:grpSpPr bwMode="auto">
            <a:xfrm>
              <a:off x="240" y="960"/>
              <a:ext cx="2064" cy="2832"/>
              <a:chOff x="240" y="960"/>
              <a:chExt cx="2064" cy="2832"/>
            </a:xfrm>
          </p:grpSpPr>
          <p:sp>
            <p:nvSpPr>
              <p:cNvPr id="39943" name="Rectangle 5"/>
              <p:cNvSpPr>
                <a:spLocks noChangeArrowheads="1"/>
              </p:cNvSpPr>
              <p:nvPr/>
            </p:nvSpPr>
            <p:spPr bwMode="auto">
              <a:xfrm>
                <a:off x="240" y="960"/>
                <a:ext cx="2064" cy="2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None/>
                </a:pPr>
                <a:endParaRPr lang="nl-NL" sz="1350">
                  <a:latin typeface="Arial" charset="0"/>
                </a:endParaRPr>
              </a:p>
            </p:txBody>
          </p:sp>
          <p:sp>
            <p:nvSpPr>
              <p:cNvPr id="39944" name="Line 6"/>
              <p:cNvSpPr>
                <a:spLocks noChangeShapeType="1"/>
              </p:cNvSpPr>
              <p:nvPr/>
            </p:nvSpPr>
            <p:spPr bwMode="auto">
              <a:xfrm>
                <a:off x="240" y="960"/>
                <a:ext cx="20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nl-NL" sz="1350"/>
              </a:p>
            </p:txBody>
          </p:sp>
          <p:sp>
            <p:nvSpPr>
              <p:cNvPr id="39945" name="Line 7"/>
              <p:cNvSpPr>
                <a:spLocks noChangeShapeType="1"/>
              </p:cNvSpPr>
              <p:nvPr/>
            </p:nvSpPr>
            <p:spPr bwMode="auto">
              <a:xfrm>
                <a:off x="240" y="3792"/>
                <a:ext cx="2064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nl-NL" sz="1350"/>
              </a:p>
            </p:txBody>
          </p:sp>
          <p:sp>
            <p:nvSpPr>
              <p:cNvPr id="39946" name="Line 8"/>
              <p:cNvSpPr>
                <a:spLocks noChangeShapeType="1"/>
              </p:cNvSpPr>
              <p:nvPr/>
            </p:nvSpPr>
            <p:spPr bwMode="auto">
              <a:xfrm>
                <a:off x="240" y="960"/>
                <a:ext cx="0" cy="28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nl-NL" sz="1350"/>
              </a:p>
            </p:txBody>
          </p:sp>
          <p:sp>
            <p:nvSpPr>
              <p:cNvPr id="39947" name="Line 9"/>
              <p:cNvSpPr>
                <a:spLocks noChangeShapeType="1"/>
              </p:cNvSpPr>
              <p:nvPr/>
            </p:nvSpPr>
            <p:spPr bwMode="auto">
              <a:xfrm>
                <a:off x="2304" y="960"/>
                <a:ext cx="0" cy="2832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nl-NL" sz="1350"/>
              </a:p>
            </p:txBody>
          </p:sp>
        </p:grpSp>
        <p:sp>
          <p:nvSpPr>
            <p:cNvPr id="39942" name="Text Box 10"/>
            <p:cNvSpPr txBox="1">
              <a:spLocks noChangeArrowheads="1"/>
            </p:cNvSpPr>
            <p:nvPr/>
          </p:nvSpPr>
          <p:spPr bwMode="auto">
            <a:xfrm rot="18623472">
              <a:off x="-119" y="2224"/>
              <a:ext cx="2775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sz="3000" b="1" dirty="0">
                  <a:solidFill>
                    <a:srgbClr val="FF0000"/>
                  </a:solidFill>
                  <a:latin typeface="Arial" charset="0"/>
                </a:rPr>
                <a:t>Picture censored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2022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evolving wind turbine blades</a:t>
            </a:r>
          </a:p>
        </p:txBody>
      </p:sp>
      <p:pic>
        <p:nvPicPr>
          <p:cNvPr id="3" name="Evolving Wind Turbine Blades -shortened (4.58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632" y="1334011"/>
            <a:ext cx="4525565" cy="3394472"/>
          </a:xfrm>
        </p:spPr>
      </p:pic>
      <p:sp>
        <p:nvSpPr>
          <p:cNvPr id="4" name="TextBox 3"/>
          <p:cNvSpPr txBox="1"/>
          <p:nvPr/>
        </p:nvSpPr>
        <p:spPr>
          <a:xfrm>
            <a:off x="2419255" y="767542"/>
            <a:ext cx="4278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“That solution is really clever. That’s ingenious. And </a:t>
            </a:r>
            <a:r>
              <a:rPr lang="en-US" sz="1500" b="1" u="sng" dirty="0">
                <a:solidFill>
                  <a:srgbClr val="FF0000"/>
                </a:solidFill>
              </a:rPr>
              <a:t>there was no designer to this blade, it just evolved</a:t>
            </a:r>
            <a:r>
              <a:rPr lang="en-US" sz="1500" dirty="0">
                <a:solidFill>
                  <a:srgbClr val="FF0000"/>
                </a:solidFill>
              </a:rPr>
              <a:t>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2167" y="4866501"/>
            <a:ext cx="23863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Wind turbine evolution (4’57”) </a:t>
            </a:r>
          </a:p>
        </p:txBody>
      </p:sp>
    </p:spTree>
    <p:extLst>
      <p:ext uri="{BB962C8B-B14F-4D97-AF65-F5344CB8AC3E}">
        <p14:creationId xmlns:p14="http://schemas.microsoft.com/office/powerpoint/2010/main" val="34162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/>
              <a:t>Search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1"/>
            <a:ext cx="6357551" cy="3644276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1800" dirty="0"/>
              <a:t>Simulation is different from </a:t>
            </a:r>
            <a:r>
              <a:rPr lang="en-US" sz="1800" dirty="0" err="1"/>
              <a:t>optimisation</a:t>
            </a:r>
            <a:r>
              <a:rPr lang="en-US" sz="1800" dirty="0"/>
              <a:t>/</a:t>
            </a:r>
            <a:r>
              <a:rPr lang="en-US" sz="1800" dirty="0" err="1"/>
              <a:t>modelling</a:t>
            </a:r>
            <a:r>
              <a:rPr lang="en-US" sz="1800" dirty="0"/>
              <a:t> </a:t>
            </a:r>
          </a:p>
          <a:p>
            <a:pPr>
              <a:spcBef>
                <a:spcPts val="900"/>
              </a:spcBef>
            </a:pPr>
            <a:r>
              <a:rPr lang="en-US" sz="1800" dirty="0" err="1"/>
              <a:t>Optimisation</a:t>
            </a:r>
            <a:r>
              <a:rPr lang="en-US" sz="1800" dirty="0"/>
              <a:t>/</a:t>
            </a:r>
            <a:r>
              <a:rPr lang="en-US" sz="1800" dirty="0" err="1"/>
              <a:t>modelling</a:t>
            </a:r>
            <a:r>
              <a:rPr lang="en-US" sz="1800" dirty="0"/>
              <a:t> problems search through huge space of possibilities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Search space: collection of all objects of interest including the desired solution</a:t>
            </a:r>
          </a:p>
          <a:p>
            <a:pPr>
              <a:spcBef>
                <a:spcPts val="900"/>
              </a:spcBef>
            </a:pPr>
            <a:r>
              <a:rPr lang="en-US" sz="1800" dirty="0">
                <a:solidFill>
                  <a:srgbClr val="FF0000"/>
                </a:solidFill>
              </a:rPr>
              <a:t>Question: how large is the search space of different tours through </a:t>
            </a:r>
            <a:r>
              <a:rPr lang="en-US" sz="1800" i="1" dirty="0">
                <a:solidFill>
                  <a:srgbClr val="FF0000"/>
                </a:solidFill>
              </a:rPr>
              <a:t>n</a:t>
            </a:r>
            <a:r>
              <a:rPr lang="en-US" sz="1800" dirty="0">
                <a:solidFill>
                  <a:srgbClr val="FF0000"/>
                </a:solidFill>
              </a:rPr>
              <a:t> cities?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8116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/>
              <a:t>Problems vs. problem-solvers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1910"/>
            <a:ext cx="8229600" cy="3644276"/>
          </a:xfrm>
        </p:spPr>
        <p:txBody>
          <a:bodyPr>
            <a:normAutofit/>
          </a:bodyPr>
          <a:lstStyle/>
          <a:p>
            <a:pPr marL="0" indent="0">
              <a:spcBef>
                <a:spcPts val="900"/>
              </a:spcBef>
              <a:buNone/>
            </a:pPr>
            <a:r>
              <a:rPr lang="en-US" sz="1800" dirty="0"/>
              <a:t>Distinction between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search </a:t>
            </a:r>
            <a:r>
              <a:rPr lang="en-US" sz="1800" b="1" u="sng" dirty="0"/>
              <a:t>problems</a:t>
            </a:r>
            <a:r>
              <a:rPr lang="en-US" sz="1800" dirty="0"/>
              <a:t>, which define search spaces, and</a:t>
            </a:r>
          </a:p>
          <a:p>
            <a:pPr>
              <a:spcBef>
                <a:spcPts val="900"/>
              </a:spcBef>
            </a:pPr>
            <a:r>
              <a:rPr lang="en-US" sz="1800" b="1" u="sng" dirty="0"/>
              <a:t>problem-solvers</a:t>
            </a:r>
            <a:r>
              <a:rPr lang="en-US" sz="1800" dirty="0"/>
              <a:t>, which move through search spaces (to find a solution).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2802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/>
              <a:t>Optimisation</a:t>
            </a:r>
            <a:r>
              <a:rPr lang="en-US" dirty="0"/>
              <a:t> vs</a:t>
            </a:r>
            <a:r>
              <a:rPr lang="sl-SI" dirty="0"/>
              <a:t>.</a:t>
            </a:r>
            <a:r>
              <a:rPr lang="en-US" dirty="0"/>
              <a:t> constraint satisfaction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FF0000"/>
                </a:solidFill>
              </a:rPr>
              <a:t>Objective function</a:t>
            </a:r>
            <a:r>
              <a:rPr lang="en-US" sz="1800" dirty="0"/>
              <a:t>: a way of assigning a value to a possible solution that reflects its quality on scale</a:t>
            </a:r>
          </a:p>
          <a:p>
            <a:pPr marL="642938" lvl="1" indent="-257175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Number of un-checked queens (maximize)</a:t>
            </a:r>
          </a:p>
          <a:p>
            <a:pPr marL="642938" lvl="1" indent="-257175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Length of a tour visiting given set of cities (minimize)</a:t>
            </a:r>
            <a:endParaRPr lang="en-US" sz="1350" dirty="0"/>
          </a:p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FF0000"/>
                </a:solidFill>
              </a:rPr>
              <a:t>Constraint</a:t>
            </a:r>
            <a:r>
              <a:rPr lang="en-US" sz="1800" dirty="0"/>
              <a:t>: binary evaluation telling whether a given requirement holds or not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Property of a chessboard configuration: are there queens that check each other? (we are good if “no”)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Property of a tour: is city X is visited after city Y? (we are good if “yes”)</a:t>
            </a:r>
          </a:p>
        </p:txBody>
      </p:sp>
    </p:spTree>
    <p:extLst>
      <p:ext uri="{BB962C8B-B14F-4D97-AF65-F5344CB8AC3E}">
        <p14:creationId xmlns:p14="http://schemas.microsoft.com/office/powerpoint/2010/main" val="2834646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 err="1"/>
              <a:t>Optimisation</a:t>
            </a:r>
            <a:r>
              <a:rPr lang="en-US" sz="2400" dirty="0"/>
              <a:t> vs</a:t>
            </a:r>
            <a:r>
              <a:rPr lang="sl-SI" sz="2400" dirty="0"/>
              <a:t>.</a:t>
            </a:r>
            <a:r>
              <a:rPr lang="en-US" sz="2400" dirty="0"/>
              <a:t> constraint satisfaction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0"/>
            <a:ext cx="6172200" cy="356711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When combining the two: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Note: constraint problems can be transformed into </a:t>
            </a:r>
            <a:r>
              <a:rPr lang="en-US" sz="1800" dirty="0" err="1"/>
              <a:t>optimisation</a:t>
            </a:r>
            <a:r>
              <a:rPr lang="en-US" sz="1800" dirty="0"/>
              <a:t> problems – see exercise on next slide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71706"/>
              </p:ext>
            </p:extLst>
          </p:nvPr>
        </p:nvGraphicFramePr>
        <p:xfrm>
          <a:off x="2639784" y="1661154"/>
          <a:ext cx="3986637" cy="1619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8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Objective function</a:t>
                      </a:r>
                    </a:p>
                  </a:txBody>
                  <a:tcPr marL="68580" marR="68580"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Constraints</a:t>
                      </a:r>
                    </a:p>
                  </a:txBody>
                  <a:tcPr marL="68580" marR="68580" marT="34290" marB="34290"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 marL="68580" marR="68580"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 marL="68580" marR="68580"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 marL="68580" marR="68580" marT="34290" marB="34290"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lang="en-US" sz="1000" dirty="0">
                          <a:latin typeface="Arial"/>
                          <a:cs typeface="Arial"/>
                        </a:rPr>
                        <a:t>onstrained</a:t>
                      </a:r>
                      <a:r>
                        <a:rPr lang="en-US" sz="10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lang="en-US" sz="1000" baseline="0" dirty="0" err="1">
                          <a:latin typeface="Arial"/>
                          <a:cs typeface="Arial"/>
                        </a:rPr>
                        <a:t>ptimisation</a:t>
                      </a:r>
                      <a:r>
                        <a:rPr lang="en-US" sz="10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lang="en-US" sz="1000" baseline="0" dirty="0">
                          <a:latin typeface="Arial"/>
                          <a:cs typeface="Arial"/>
                        </a:rPr>
                        <a:t>roblem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lang="en-US" sz="1000" dirty="0">
                          <a:latin typeface="Arial"/>
                          <a:cs typeface="Arial"/>
                        </a:rPr>
                        <a:t>onstraint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lang="en-US" sz="1000" dirty="0">
                          <a:latin typeface="Arial"/>
                          <a:cs typeface="Arial"/>
                        </a:rPr>
                        <a:t>atisfaction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lang="en-US" sz="1000" dirty="0">
                          <a:latin typeface="Arial"/>
                          <a:cs typeface="Arial"/>
                        </a:rPr>
                        <a:t>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 marL="68580" marR="68580" marT="34290" marB="34290"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lang="en-US" sz="1000" dirty="0">
                          <a:latin typeface="Arial"/>
                          <a:cs typeface="Arial"/>
                        </a:rPr>
                        <a:t>ree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lang="en-US" sz="1000" dirty="0" err="1">
                          <a:latin typeface="Arial"/>
                          <a:cs typeface="Arial"/>
                        </a:rPr>
                        <a:t>ptimisation</a:t>
                      </a:r>
                      <a:r>
                        <a:rPr lang="en-US" sz="10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lang="en-US" sz="1000" dirty="0">
                          <a:latin typeface="Arial"/>
                          <a:cs typeface="Arial"/>
                        </a:rPr>
                        <a:t>roblem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/>
                        <a:cs typeface="Arial"/>
                      </a:endParaRPr>
                    </a:p>
                    <a:p>
                      <a:pPr algn="ctr"/>
                      <a:r>
                        <a:rPr lang="en-US" sz="1000" dirty="0">
                          <a:latin typeface="Arial"/>
                          <a:cs typeface="Arial"/>
                        </a:rPr>
                        <a:t>No problem</a:t>
                      </a:r>
                    </a:p>
                    <a:p>
                      <a:pPr algn="ctr"/>
                      <a:r>
                        <a:rPr lang="en-US" sz="1000" dirty="0">
                          <a:latin typeface="Arial"/>
                          <a:cs typeface="Arial"/>
                          <a:sym typeface="Wingdings"/>
                        </a:rPr>
                        <a:t>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08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/>
              <a:t>NP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1800" dirty="0"/>
              <a:t>So far: problem type depending on the </a:t>
            </a:r>
            <a:r>
              <a:rPr lang="en-US" sz="1800" b="1" dirty="0">
                <a:solidFill>
                  <a:srgbClr val="FF0000"/>
                </a:solidFill>
              </a:rPr>
              <a:t>problem</a:t>
            </a:r>
            <a:r>
              <a:rPr lang="en-US" sz="1800" dirty="0"/>
              <a:t> only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Next: classification scheme by looking at properties of the </a:t>
            </a:r>
            <a:r>
              <a:rPr lang="en-US" sz="1800" b="1" dirty="0">
                <a:solidFill>
                  <a:srgbClr val="FF0000"/>
                </a:solidFill>
              </a:rPr>
              <a:t>problem solver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Benefit: we can define “problem difficulty”, by defining when a problem is hard to solve 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sz="1800" dirty="0"/>
              <a:t>	cf. this stone is 100kg vs. this stone is heavy to lift </a:t>
            </a:r>
          </a:p>
          <a:p>
            <a:pPr marL="0" indent="0">
              <a:buNone/>
            </a:pPr>
            <a:endParaRPr lang="en-US" sz="2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05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1: Problems to be solved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900"/>
              </a:spcBef>
              <a:buSzPct val="95000"/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Problems can be classified in different ways:</a:t>
            </a:r>
          </a:p>
          <a:p>
            <a:pPr marL="257175" lvl="1" indent="-257175">
              <a:spcBef>
                <a:spcPts val="900"/>
              </a:spcBef>
              <a:buSzPct val="95000"/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Black box model</a:t>
            </a:r>
          </a:p>
          <a:p>
            <a:pPr marL="257175" lvl="1" indent="-257175">
              <a:spcBef>
                <a:spcPts val="900"/>
              </a:spcBef>
              <a:buSzPct val="95000"/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Search problems</a:t>
            </a:r>
          </a:p>
          <a:p>
            <a:pPr marL="257175" lvl="1" indent="-257175">
              <a:spcBef>
                <a:spcPts val="900"/>
              </a:spcBef>
              <a:buSzPct val="95000"/>
              <a:buFont typeface="Arial"/>
              <a:buChar char="•"/>
              <a:defRPr/>
            </a:pPr>
            <a:r>
              <a:rPr lang="en-US" sz="1800" dirty="0" err="1">
                <a:solidFill>
                  <a:srgbClr val="000000"/>
                </a:solidFill>
                <a:cs typeface="Arial"/>
              </a:rPr>
              <a:t>Optimisation</a:t>
            </a:r>
            <a:r>
              <a:rPr lang="en-US" sz="1800" dirty="0">
                <a:solidFill>
                  <a:srgbClr val="000000"/>
                </a:solidFill>
                <a:cs typeface="Arial"/>
              </a:rPr>
              <a:t> vs constraint satisfaction</a:t>
            </a:r>
          </a:p>
          <a:p>
            <a:pPr marL="257175" lvl="1" indent="-257175">
              <a:spcBef>
                <a:spcPts val="900"/>
              </a:spcBef>
              <a:buSzPct val="95000"/>
              <a:buFont typeface="Arial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NP problems</a:t>
            </a:r>
          </a:p>
          <a:p>
            <a:pPr marL="0" indent="0">
              <a:spcBef>
                <a:spcPts val="450"/>
              </a:spcBef>
              <a:buSzPct val="95000"/>
              <a:buNone/>
              <a:defRPr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700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NP problems: Key notions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4221"/>
            <a:ext cx="8229600" cy="3644276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1800" dirty="0">
                <a:solidFill>
                  <a:srgbClr val="FF0000"/>
                </a:solidFill>
              </a:rPr>
              <a:t>Problem size</a:t>
            </a:r>
            <a:r>
              <a:rPr lang="en-US" sz="1800" dirty="0"/>
              <a:t>: number of problem variables (dimensionality) and number of different values for the problem variables</a:t>
            </a:r>
          </a:p>
          <a:p>
            <a:pPr>
              <a:spcBef>
                <a:spcPts val="900"/>
              </a:spcBef>
            </a:pPr>
            <a:r>
              <a:rPr lang="en-US" sz="1800" dirty="0">
                <a:solidFill>
                  <a:srgbClr val="FF0000"/>
                </a:solidFill>
              </a:rPr>
              <a:t>Running-time</a:t>
            </a:r>
            <a:r>
              <a:rPr lang="en-US" sz="1800" dirty="0"/>
              <a:t>: number of operations the algorithm takes to terminate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Worst-case as a function of problem size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Polynomial (n</a:t>
            </a:r>
            <a:r>
              <a:rPr lang="en-US" sz="1500" baseline="30000" dirty="0"/>
              <a:t>2</a:t>
            </a:r>
            <a:r>
              <a:rPr lang="en-US" sz="1500" dirty="0"/>
              <a:t>), super-polynomial (</a:t>
            </a:r>
            <a:r>
              <a:rPr lang="en-US" sz="1500" dirty="0" err="1"/>
              <a:t>n</a:t>
            </a:r>
            <a:r>
              <a:rPr lang="en-US" sz="1500" baseline="30000" dirty="0" err="1"/>
              <a:t>O</a:t>
            </a:r>
            <a:r>
              <a:rPr lang="en-US" sz="1500" baseline="30000" dirty="0"/>
              <a:t>(log log n)</a:t>
            </a:r>
            <a:r>
              <a:rPr lang="en-US" sz="1500" dirty="0"/>
              <a:t>), exponential (2</a:t>
            </a:r>
            <a:r>
              <a:rPr lang="en-US" sz="1500" baseline="30000" dirty="0"/>
              <a:t>n</a:t>
            </a:r>
            <a:r>
              <a:rPr lang="en-US" sz="1500" dirty="0"/>
              <a:t>)</a:t>
            </a:r>
          </a:p>
          <a:p>
            <a:pPr>
              <a:spcBef>
                <a:spcPts val="900"/>
              </a:spcBef>
            </a:pPr>
            <a:r>
              <a:rPr lang="en-US" sz="1800" dirty="0">
                <a:solidFill>
                  <a:srgbClr val="FF0000"/>
                </a:solidFill>
              </a:rPr>
              <a:t>Problem reduction</a:t>
            </a:r>
            <a:r>
              <a:rPr lang="en-US" sz="1800" dirty="0"/>
              <a:t>: transforming current problem into another via mapping</a:t>
            </a:r>
          </a:p>
        </p:txBody>
      </p:sp>
    </p:spTree>
    <p:extLst>
      <p:ext uri="{BB962C8B-B14F-4D97-AF65-F5344CB8AC3E}">
        <p14:creationId xmlns:p14="http://schemas.microsoft.com/office/powerpoint/2010/main" val="69581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NP problems: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spcBef>
                <a:spcPts val="900"/>
              </a:spcBef>
              <a:buNone/>
            </a:pPr>
            <a:r>
              <a:rPr lang="en-US" sz="2100" dirty="0"/>
              <a:t>The hardness / complexity of a problem can now be classified:</a:t>
            </a:r>
          </a:p>
          <a:p>
            <a:pPr>
              <a:spcBef>
                <a:spcPts val="900"/>
              </a:spcBef>
            </a:pPr>
            <a:r>
              <a:rPr lang="en-US" sz="2100" dirty="0">
                <a:solidFill>
                  <a:srgbClr val="FF0000"/>
                </a:solidFill>
              </a:rPr>
              <a:t>Class P</a:t>
            </a:r>
            <a:r>
              <a:rPr lang="en-US" sz="2100" dirty="0"/>
              <a:t>: some algorithm can solve the problem in polynomial time (worst-case running-time for problem size n is less than F(n) for some polynomial formula F)</a:t>
            </a:r>
            <a:endParaRPr lang="en-US" sz="2100" dirty="0">
              <a:solidFill>
                <a:srgbClr val="E46C0A"/>
              </a:solidFill>
            </a:endParaRPr>
          </a:p>
          <a:p>
            <a:pPr>
              <a:spcBef>
                <a:spcPts val="900"/>
              </a:spcBef>
            </a:pPr>
            <a:r>
              <a:rPr lang="en-US" sz="2100" dirty="0">
                <a:solidFill>
                  <a:srgbClr val="FF0000"/>
                </a:solidFill>
              </a:rPr>
              <a:t>Class NP</a:t>
            </a:r>
            <a:r>
              <a:rPr lang="en-US" sz="2100" dirty="0"/>
              <a:t>: problem can be solved and any solution can be verified within polynomial time by some algorithm            Note: P is a subset of NP</a:t>
            </a:r>
          </a:p>
          <a:p>
            <a:pPr>
              <a:spcBef>
                <a:spcPts val="900"/>
              </a:spcBef>
            </a:pPr>
            <a:r>
              <a:rPr lang="en-US" sz="2100" dirty="0">
                <a:solidFill>
                  <a:srgbClr val="FF0000"/>
                </a:solidFill>
              </a:rPr>
              <a:t>Class NP-complete</a:t>
            </a:r>
            <a:r>
              <a:rPr lang="en-US" sz="2100" dirty="0"/>
              <a:t>: problem belongs to class NP and any other problem in NP can be reduced to this problem by an algorithm running in polynomial time</a:t>
            </a:r>
          </a:p>
          <a:p>
            <a:pPr>
              <a:spcBef>
                <a:spcPts val="900"/>
              </a:spcBef>
            </a:pPr>
            <a:r>
              <a:rPr lang="en-US" sz="2100" dirty="0">
                <a:solidFill>
                  <a:srgbClr val="FF0000"/>
                </a:solidFill>
              </a:rPr>
              <a:t>Class NP-hard</a:t>
            </a:r>
            <a:r>
              <a:rPr lang="en-US" sz="2100" dirty="0"/>
              <a:t>:</a:t>
            </a:r>
            <a:r>
              <a:rPr lang="en-US" sz="2100" dirty="0">
                <a:solidFill>
                  <a:srgbClr val="E46C0A"/>
                </a:solidFill>
              </a:rPr>
              <a:t> </a:t>
            </a:r>
            <a:r>
              <a:rPr lang="en-US" sz="2100" dirty="0"/>
              <a:t>problem is at least as hard as any other problem in NP-complete but solution cannot necessarily be verified within polynomial 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08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NP problems: Difference between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970156"/>
            <a:ext cx="6172200" cy="3797107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900"/>
              </a:spcBef>
            </a:pPr>
            <a:r>
              <a:rPr lang="en-US" sz="2100" dirty="0"/>
              <a:t>P is different from NP-hard</a:t>
            </a:r>
          </a:p>
          <a:p>
            <a:pPr>
              <a:spcBef>
                <a:spcPts val="900"/>
              </a:spcBef>
            </a:pPr>
            <a:r>
              <a:rPr lang="en-US" sz="2100" dirty="0"/>
              <a:t>Not known whether P is different from NP</a:t>
            </a:r>
          </a:p>
          <a:p>
            <a:pPr>
              <a:spcBef>
                <a:spcPts val="900"/>
              </a:spcBef>
            </a:pPr>
            <a:r>
              <a:rPr lang="en-US" sz="2100" dirty="0"/>
              <a:t>But if P = NP then P = NP = NP-complete</a:t>
            </a:r>
            <a:br>
              <a:rPr lang="en-US" sz="2100" dirty="0"/>
            </a:br>
            <a:endParaRPr lang="en-US" sz="2100" dirty="0"/>
          </a:p>
          <a:p>
            <a:pPr marL="0" indent="0">
              <a:buNone/>
            </a:pPr>
            <a:r>
              <a:rPr lang="en-US" sz="2100" dirty="0"/>
              <a:t>		P ≠ NP									P = NP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For now: use of approximation algorithms and </a:t>
            </a:r>
            <a:r>
              <a:rPr lang="en-US" sz="2100" dirty="0" err="1"/>
              <a:t>metaheuristics</a:t>
            </a:r>
            <a:r>
              <a:rPr lang="en-US" sz="2100" dirty="0"/>
              <a:t>	</a:t>
            </a:r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045" y="2393872"/>
            <a:ext cx="2298487" cy="1589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61" y="2393872"/>
            <a:ext cx="1741649" cy="15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6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1800" dirty="0"/>
              <a:t>Optimization – modeling – simulation scheme (where is the “?” in the diagram)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FOP – COP – CSP scheme (2 x 2 matrix)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Problem hardness scheme 	(based on solver properties)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Other schemes exist, e.g., by the type of variables (continuous vs. discrete)</a:t>
            </a:r>
          </a:p>
        </p:txBody>
      </p:sp>
    </p:spTree>
    <p:extLst>
      <p:ext uri="{BB962C8B-B14F-4D97-AF65-F5344CB8AC3E}">
        <p14:creationId xmlns:p14="http://schemas.microsoft.com/office/powerpoint/2010/main" val="1365601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639" y="1979509"/>
            <a:ext cx="55881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Q: WHAT TYPE IS THE WIND TURBINE EXAMPLE?</a:t>
            </a:r>
          </a:p>
        </p:txBody>
      </p:sp>
    </p:spTree>
    <p:extLst>
      <p:ext uri="{BB962C8B-B14F-4D97-AF65-F5344CB8AC3E}">
        <p14:creationId xmlns:p14="http://schemas.microsoft.com/office/powerpoint/2010/main" val="2237317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Question / exercise: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FF0000"/>
                </a:solidFill>
              </a:rPr>
              <a:t>How can we formulate the 8-queens problem as a FOP/CSP/COP?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Approach: 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Objective function(s)?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Constraint(s)?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Mix?</a:t>
            </a:r>
          </a:p>
        </p:txBody>
      </p:sp>
    </p:spTree>
    <p:extLst>
      <p:ext uri="{BB962C8B-B14F-4D97-AF65-F5344CB8AC3E}">
        <p14:creationId xmlns:p14="http://schemas.microsoft.com/office/powerpoint/2010/main" val="162902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“Black box”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US" dirty="0"/>
          </a:p>
          <a:p>
            <a:pPr marL="0" indent="0">
              <a:spcBef>
                <a:spcPts val="900"/>
              </a:spcBef>
              <a:buNone/>
            </a:pPr>
            <a:endParaRPr lang="en-US" dirty="0"/>
          </a:p>
          <a:p>
            <a:pPr marL="0" indent="0">
              <a:spcBef>
                <a:spcPts val="900"/>
              </a:spcBef>
              <a:buNone/>
            </a:pPr>
            <a:endParaRPr lang="en-US" dirty="0"/>
          </a:p>
          <a:p>
            <a:pPr marL="0" indent="0">
              <a:spcBef>
                <a:spcPts val="900"/>
              </a:spcBef>
              <a:buNone/>
            </a:pPr>
            <a:endParaRPr lang="en-US" dirty="0"/>
          </a:p>
          <a:p>
            <a:pPr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r>
              <a:rPr lang="en-US" sz="1800" dirty="0"/>
              <a:t>“Black box” model consists of 3 components</a:t>
            </a:r>
          </a:p>
          <a:p>
            <a:pPr>
              <a:spcBef>
                <a:spcPts val="900"/>
              </a:spcBef>
            </a:pPr>
            <a:r>
              <a:rPr lang="en-US" sz="1800" dirty="0"/>
              <a:t>When one component is unknown: new problem type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93545" y="1585793"/>
            <a:ext cx="6059884" cy="1506412"/>
            <a:chOff x="600726" y="2114390"/>
            <a:chExt cx="8079845" cy="20085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26" y="2114390"/>
              <a:ext cx="8079845" cy="200854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00726" y="3139163"/>
              <a:ext cx="1126038" cy="841866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03590" y="2789575"/>
              <a:ext cx="1126038" cy="841866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4533" y="2789575"/>
              <a:ext cx="1126038" cy="841866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9653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6928" y="1762497"/>
            <a:ext cx="4893469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>
              <a:defRPr/>
            </a:pPr>
            <a:r>
              <a:rPr lang="en-US" dirty="0"/>
              <a:t>“Black box” model: </a:t>
            </a:r>
            <a:r>
              <a:rPr lang="en-US" dirty="0" err="1"/>
              <a:t>Optimisation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8602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900"/>
              </a:spcBef>
            </a:pPr>
            <a:r>
              <a:rPr lang="en-GB" sz="1800" dirty="0">
                <a:sym typeface="Symbol" pitchFamily="18" charset="2"/>
              </a:rPr>
              <a:t>Model and desired output is known, task is to find inputs</a:t>
            </a:r>
          </a:p>
          <a:p>
            <a:pPr>
              <a:spcBef>
                <a:spcPts val="900"/>
              </a:spcBef>
            </a:pPr>
            <a:endParaRPr lang="en-GB" sz="1800" dirty="0">
              <a:sym typeface="Symbol" pitchFamily="18" charset="2"/>
            </a:endParaRPr>
          </a:p>
          <a:p>
            <a:pPr marL="0" indent="0">
              <a:spcBef>
                <a:spcPts val="900"/>
              </a:spcBef>
              <a:buNone/>
            </a:pPr>
            <a:endParaRPr lang="en-GB" sz="1800" dirty="0">
              <a:sym typeface="Symbol" pitchFamily="18" charset="2"/>
            </a:endParaRPr>
          </a:p>
          <a:p>
            <a:pPr marL="0" indent="0">
              <a:spcBef>
                <a:spcPts val="900"/>
              </a:spcBef>
              <a:buNone/>
            </a:pPr>
            <a:endParaRPr lang="en-GB" sz="1800" dirty="0">
              <a:sym typeface="Symbol" pitchFamily="18" charset="2"/>
            </a:endParaRPr>
          </a:p>
          <a:p>
            <a:pPr marL="0" indent="0">
              <a:spcBef>
                <a:spcPts val="900"/>
              </a:spcBef>
              <a:buNone/>
            </a:pPr>
            <a:endParaRPr lang="en-GB" sz="1800" dirty="0">
              <a:sym typeface="Symbol" pitchFamily="18" charset="2"/>
            </a:endParaRPr>
          </a:p>
          <a:p>
            <a:pPr>
              <a:spcBef>
                <a:spcPts val="900"/>
              </a:spcBef>
            </a:pPr>
            <a:endParaRPr lang="en-GB" sz="1800" dirty="0">
              <a:sym typeface="Symbol" pitchFamily="18" charset="2"/>
            </a:endParaRPr>
          </a:p>
          <a:p>
            <a:pPr>
              <a:spcBef>
                <a:spcPts val="900"/>
              </a:spcBef>
              <a:buClr>
                <a:schemeClr val="tx1"/>
              </a:buClr>
              <a:buSzPct val="75000"/>
            </a:pPr>
            <a:r>
              <a:rPr lang="sl-SI" sz="1800" dirty="0">
                <a:sym typeface="Symbol" pitchFamily="18" charset="2"/>
              </a:rPr>
              <a:t>Examples:</a:t>
            </a:r>
            <a:endParaRPr lang="en-US" sz="1800" dirty="0">
              <a:sym typeface="Symbol" pitchFamily="18" charset="2"/>
            </a:endParaRPr>
          </a:p>
          <a:p>
            <a:pPr lvl="1">
              <a:spcBef>
                <a:spcPts val="900"/>
              </a:spcBef>
              <a:buClr>
                <a:schemeClr val="tx1"/>
              </a:buClr>
              <a:buSzPct val="75000"/>
              <a:buFont typeface="Arial"/>
              <a:buChar char="•"/>
            </a:pPr>
            <a:r>
              <a:rPr lang="sl-SI" sz="1500" dirty="0">
                <a:sym typeface="Symbol" pitchFamily="18" charset="2"/>
              </a:rPr>
              <a:t>T</a:t>
            </a:r>
            <a:r>
              <a:rPr lang="en-US" sz="1500" dirty="0" err="1">
                <a:sym typeface="Symbol" pitchFamily="18" charset="2"/>
              </a:rPr>
              <a:t>ime</a:t>
            </a:r>
            <a:r>
              <a:rPr lang="en-US" sz="1500" dirty="0">
                <a:sym typeface="Symbol" pitchFamily="18" charset="2"/>
              </a:rPr>
              <a:t> tables for university, call center, or hospital</a:t>
            </a:r>
          </a:p>
          <a:p>
            <a:pPr lvl="1">
              <a:spcBef>
                <a:spcPts val="900"/>
              </a:spcBef>
              <a:buClr>
                <a:schemeClr val="tx1"/>
              </a:buClr>
              <a:buSzPct val="75000"/>
              <a:buFont typeface="Arial"/>
              <a:buChar char="•"/>
            </a:pPr>
            <a:r>
              <a:rPr lang="sl-SI" sz="1500" dirty="0">
                <a:sym typeface="Symbol" pitchFamily="18" charset="2"/>
              </a:rPr>
              <a:t>D</a:t>
            </a:r>
            <a:r>
              <a:rPr lang="en-US" sz="1500" dirty="0" err="1">
                <a:sym typeface="Symbol" pitchFamily="18" charset="2"/>
              </a:rPr>
              <a:t>esign</a:t>
            </a:r>
            <a:r>
              <a:rPr lang="en-US" sz="1500" dirty="0">
                <a:sym typeface="Symbol" pitchFamily="18" charset="2"/>
              </a:rPr>
              <a:t> specifications</a:t>
            </a:r>
          </a:p>
          <a:p>
            <a:pPr lvl="1">
              <a:spcBef>
                <a:spcPts val="900"/>
              </a:spcBef>
              <a:buClr>
                <a:schemeClr val="tx1"/>
              </a:buClr>
              <a:buSzPct val="75000"/>
              <a:buFont typeface="Arial"/>
              <a:buChar char="•"/>
            </a:pPr>
            <a:r>
              <a:rPr lang="sl-SI" sz="1500" dirty="0">
                <a:sym typeface="Symbol" pitchFamily="18" charset="2"/>
              </a:rPr>
              <a:t>Traveling salesman problem (</a:t>
            </a:r>
            <a:r>
              <a:rPr lang="en-US" sz="1500" dirty="0">
                <a:sym typeface="Symbol" pitchFamily="18" charset="2"/>
              </a:rPr>
              <a:t>TSP</a:t>
            </a:r>
            <a:r>
              <a:rPr lang="sl-SI" sz="1500" dirty="0">
                <a:sym typeface="Symbol" pitchFamily="18" charset="2"/>
              </a:rPr>
              <a:t>)</a:t>
            </a:r>
            <a:endParaRPr lang="en-US" sz="1500" dirty="0">
              <a:sym typeface="Symbol" pitchFamily="18" charset="2"/>
            </a:endParaRPr>
          </a:p>
          <a:p>
            <a:pPr lvl="1">
              <a:spcBef>
                <a:spcPts val="900"/>
              </a:spcBef>
              <a:buClr>
                <a:schemeClr val="tx1"/>
              </a:buClr>
              <a:buSzPct val="75000"/>
              <a:buFont typeface="Arial"/>
              <a:buChar char="•"/>
            </a:pPr>
            <a:r>
              <a:rPr lang="en-US" sz="1500" dirty="0">
                <a:sym typeface="Symbol" pitchFamily="18" charset="2"/>
              </a:rPr>
              <a:t>Eight-queens problem, </a:t>
            </a:r>
            <a:r>
              <a:rPr lang="en-US" sz="1500" dirty="0" err="1">
                <a:sym typeface="Symbol" pitchFamily="18" charset="2"/>
              </a:rPr>
              <a:t>etc</a:t>
            </a:r>
            <a:r>
              <a:rPr lang="sl-SI" sz="1500" dirty="0">
                <a:sym typeface="Symbol" pitchFamily="18" charset="2"/>
              </a:rPr>
              <a:t>.</a:t>
            </a:r>
            <a:endParaRPr lang="en-GB" sz="1500" dirty="0">
              <a:sym typeface="Symbol" pitchFamily="18" charset="2"/>
            </a:endParaRPr>
          </a:p>
          <a:p>
            <a:pPr>
              <a:spcBef>
                <a:spcPts val="900"/>
              </a:spcBef>
            </a:pPr>
            <a:endParaRPr lang="en-GB" sz="18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6611391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89348" y="94158"/>
            <a:ext cx="6515100" cy="857250"/>
          </a:xfrm>
        </p:spPr>
        <p:txBody>
          <a:bodyPr rtlCol="0">
            <a:noAutofit/>
          </a:bodyPr>
          <a:lstStyle/>
          <a:p>
            <a:pPr algn="l">
              <a:defRPr/>
            </a:pPr>
            <a:r>
              <a:rPr lang="nl-NL" sz="2400" dirty="0" err="1"/>
              <a:t>Optimisation</a:t>
            </a:r>
            <a:r>
              <a:rPr lang="nl-NL" sz="2400" dirty="0"/>
              <a:t> example 1: </a:t>
            </a:r>
            <a:r>
              <a:rPr lang="sl-SI" sz="2400" dirty="0" err="1"/>
              <a:t>u</a:t>
            </a:r>
            <a:r>
              <a:rPr lang="nl-NL" sz="2400" dirty="0"/>
              <a:t>niversity timetabling</a:t>
            </a:r>
          </a:p>
        </p:txBody>
      </p:sp>
      <p:sp>
        <p:nvSpPr>
          <p:cNvPr id="31747" name="Tijdelijke aanduiding voor inhoud 2"/>
          <p:cNvSpPr>
            <a:spLocks noGrp="1"/>
          </p:cNvSpPr>
          <p:nvPr>
            <p:ph idx="1"/>
          </p:nvPr>
        </p:nvSpPr>
        <p:spPr>
          <a:xfrm>
            <a:off x="489348" y="1032272"/>
            <a:ext cx="3518297" cy="3394472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Enormously big search space</a:t>
            </a:r>
          </a:p>
          <a:p>
            <a:pPr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Timetables must be good </a:t>
            </a:r>
          </a:p>
          <a:p>
            <a:pPr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“Good” is defined by a number of competing criteria</a:t>
            </a:r>
          </a:p>
          <a:p>
            <a:pPr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Timetables must be feasible</a:t>
            </a:r>
          </a:p>
          <a:p>
            <a:pPr>
              <a:spcBef>
                <a:spcPts val="900"/>
              </a:spcBef>
              <a:buSzPct val="95000"/>
              <a:defRPr/>
            </a:pPr>
            <a:r>
              <a:rPr lang="en-US" sz="1800" dirty="0">
                <a:solidFill>
                  <a:srgbClr val="000000"/>
                </a:solidFill>
                <a:cs typeface="Arial"/>
              </a:rPr>
              <a:t>Vast majority of search space is infeasible</a:t>
            </a:r>
          </a:p>
          <a:p>
            <a:pPr eaLnBrk="1" hangingPunct="1"/>
            <a:endParaRPr lang="nl-NL" sz="18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31748" name="Picture 6" descr="recrui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6357" y="1138453"/>
            <a:ext cx="2681288" cy="3015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747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208487"/>
            <a:ext cx="6858000" cy="547688"/>
          </a:xfrm>
        </p:spPr>
        <p:txBody>
          <a:bodyPr>
            <a:normAutofit/>
          </a:bodyPr>
          <a:lstStyle/>
          <a:p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97429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>
              <a:defRPr/>
            </a:pPr>
            <a:r>
              <a:rPr lang="nl-NL" dirty="0" err="1"/>
              <a:t>Optimisation</a:t>
            </a:r>
            <a:r>
              <a:rPr lang="nl-NL" dirty="0"/>
              <a:t> example 2: </a:t>
            </a:r>
            <a:r>
              <a:rPr lang="sl-SI" dirty="0" err="1"/>
              <a:t>s</a:t>
            </a:r>
            <a:r>
              <a:rPr lang="nl-NL" dirty="0"/>
              <a:t>atellite structure</a:t>
            </a:r>
          </a:p>
        </p:txBody>
      </p:sp>
      <p:sp>
        <p:nvSpPr>
          <p:cNvPr id="33795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83289"/>
            <a:ext cx="3518297" cy="3394472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buSzPct val="95000"/>
              <a:defRPr/>
            </a:pPr>
            <a:r>
              <a:rPr lang="en-GB" sz="1800" dirty="0" err="1">
                <a:solidFill>
                  <a:srgbClr val="000000"/>
                </a:solidFill>
                <a:cs typeface="Arial"/>
              </a:rPr>
              <a:t>Optimi</a:t>
            </a:r>
            <a:r>
              <a:rPr lang="en-US" sz="1800" dirty="0">
                <a:solidFill>
                  <a:srgbClr val="000000"/>
                </a:solidFill>
                <a:cs typeface="Arial"/>
              </a:rPr>
              <a:t>s</a:t>
            </a:r>
            <a:r>
              <a:rPr lang="en-GB" sz="1800" dirty="0">
                <a:solidFill>
                  <a:srgbClr val="000000"/>
                </a:solidFill>
                <a:cs typeface="Arial"/>
              </a:rPr>
              <a:t>ed satellite designs for NASA to maximize vibration isolation</a:t>
            </a:r>
          </a:p>
          <a:p>
            <a:pPr>
              <a:spcBef>
                <a:spcPts val="900"/>
              </a:spcBef>
              <a:buSzPct val="95000"/>
              <a:defRPr/>
            </a:pPr>
            <a:r>
              <a:rPr lang="en-GB" sz="1800" dirty="0">
                <a:solidFill>
                  <a:srgbClr val="000000"/>
                </a:solidFill>
                <a:cs typeface="Arial"/>
              </a:rPr>
              <a:t>Evolving: design structures</a:t>
            </a:r>
          </a:p>
          <a:p>
            <a:pPr>
              <a:spcBef>
                <a:spcPts val="900"/>
              </a:spcBef>
              <a:buSzPct val="95000"/>
              <a:defRPr/>
            </a:pPr>
            <a:r>
              <a:rPr lang="en-GB" sz="1800" dirty="0">
                <a:solidFill>
                  <a:srgbClr val="000000"/>
                </a:solidFill>
                <a:cs typeface="Arial"/>
              </a:rPr>
              <a:t>Fitness: vibration resistance</a:t>
            </a:r>
          </a:p>
          <a:p>
            <a:pPr>
              <a:spcBef>
                <a:spcPts val="900"/>
              </a:spcBef>
              <a:buSzPct val="95000"/>
              <a:defRPr/>
            </a:pPr>
            <a:r>
              <a:rPr lang="en-GB" sz="1800" dirty="0">
                <a:solidFill>
                  <a:srgbClr val="000000"/>
                </a:solidFill>
                <a:cs typeface="Arial"/>
              </a:rPr>
              <a:t>Evolutionary “creativity”</a:t>
            </a:r>
            <a:endParaRPr lang="nl-NL" sz="18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33796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1335" y="1028156"/>
            <a:ext cx="2743200" cy="3504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13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atellite-boo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7612" y="1372217"/>
            <a:ext cx="4145474" cy="3643631"/>
          </a:xfrm>
          <a:prstGeom prst="rect">
            <a:avLst/>
          </a:prstGeom>
        </p:spPr>
      </p:pic>
      <p:pic>
        <p:nvPicPr>
          <p:cNvPr id="4" name="Picture 3" descr="boom-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35" y="56049"/>
            <a:ext cx="2257425" cy="1285875"/>
          </a:xfrm>
          <a:prstGeom prst="rect">
            <a:avLst/>
          </a:prstGeom>
        </p:spPr>
      </p:pic>
      <p:pic>
        <p:nvPicPr>
          <p:cNvPr id="7" name="Picture 6" descr="boom-f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60" y="56049"/>
            <a:ext cx="22860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0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1700" y="1867620"/>
            <a:ext cx="4800600" cy="155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>
              <a:defRPr/>
            </a:pPr>
            <a:r>
              <a:rPr lang="en-US" dirty="0"/>
              <a:t>“Black box” model: </a:t>
            </a:r>
            <a:r>
              <a:rPr lang="en-GB" dirty="0"/>
              <a:t>Modelling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GB" sz="1800" dirty="0"/>
              <a:t>We have corresponding sets of inputs &amp; outputs and seek model </a:t>
            </a:r>
            <a:r>
              <a:rPr lang="en-US" sz="1800" dirty="0"/>
              <a:t>that</a:t>
            </a:r>
            <a:r>
              <a:rPr lang="en-GB" sz="1800" dirty="0"/>
              <a:t> deliver</a:t>
            </a:r>
            <a:r>
              <a:rPr lang="en-US" sz="1800" dirty="0"/>
              <a:t>s</a:t>
            </a:r>
            <a:r>
              <a:rPr lang="en-GB" sz="1800" dirty="0"/>
              <a:t> correct output for every known input</a:t>
            </a:r>
          </a:p>
          <a:p>
            <a:pPr>
              <a:spcBef>
                <a:spcPts val="900"/>
              </a:spcBef>
            </a:pPr>
            <a:endParaRPr lang="en-GB" sz="1800" dirty="0"/>
          </a:p>
          <a:p>
            <a:pPr>
              <a:spcBef>
                <a:spcPts val="900"/>
              </a:spcBef>
            </a:pPr>
            <a:endParaRPr lang="en-GB" sz="1800" dirty="0"/>
          </a:p>
          <a:p>
            <a:pPr>
              <a:spcBef>
                <a:spcPts val="900"/>
              </a:spcBef>
            </a:pPr>
            <a:endParaRPr lang="en-GB" sz="1800" dirty="0"/>
          </a:p>
          <a:p>
            <a:pPr>
              <a:spcBef>
                <a:spcPts val="900"/>
              </a:spcBef>
            </a:pPr>
            <a:endParaRPr lang="en-GB" sz="1800" dirty="0"/>
          </a:p>
          <a:p>
            <a:pPr>
              <a:spcBef>
                <a:spcPts val="900"/>
              </a:spcBef>
            </a:pPr>
            <a:r>
              <a:rPr lang="en-GB" sz="1800" dirty="0"/>
              <a:t>Note: modelling problems can be transformed into optimisation problems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Evolutionary machine learning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Predicting stock exchange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Voice control system for smart homes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69772166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ooie-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mooie-slides.thmx</Template>
  <TotalTime>320</TotalTime>
  <Words>1050</Words>
  <Application>Microsoft Macintosh PowerPoint</Application>
  <PresentationFormat>On-screen Show (16:9)</PresentationFormat>
  <Paragraphs>172</Paragraphs>
  <Slides>25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mooie-slides</vt:lpstr>
      <vt:lpstr>Evolutionary Computing</vt:lpstr>
      <vt:lpstr>Chapter 1: Problems to be solved</vt:lpstr>
      <vt:lpstr>“Black box” model</vt:lpstr>
      <vt:lpstr>“Black box” model: Optimisation </vt:lpstr>
      <vt:lpstr>Optimisation example 1: university timetabling</vt:lpstr>
      <vt:lpstr> </vt:lpstr>
      <vt:lpstr>Optimisation example 2: satellite structure</vt:lpstr>
      <vt:lpstr>PowerPoint Presentation</vt:lpstr>
      <vt:lpstr>“Black box” model: Modelling</vt:lpstr>
      <vt:lpstr>Modelling example: load applicant creditibility </vt:lpstr>
      <vt:lpstr>“Black box” model: Simulation</vt:lpstr>
      <vt:lpstr>Simulation example: evolving artificial societies</vt:lpstr>
      <vt:lpstr>Simulation example 2: biological interpretations</vt:lpstr>
      <vt:lpstr>Example: evolving wind turbine blades</vt:lpstr>
      <vt:lpstr>Search problems</vt:lpstr>
      <vt:lpstr>Problems vs. problem-solvers</vt:lpstr>
      <vt:lpstr>Optimisation vs. constraint satisfaction</vt:lpstr>
      <vt:lpstr>Optimisation vs. constraint satisfaction</vt:lpstr>
      <vt:lpstr>NP problems</vt:lpstr>
      <vt:lpstr>NP problems: Key notions</vt:lpstr>
      <vt:lpstr>NP problems: Class</vt:lpstr>
      <vt:lpstr>NP problems: Difference between classes</vt:lpstr>
      <vt:lpstr>Important points</vt:lpstr>
      <vt:lpstr>PowerPoint Presentation</vt:lpstr>
      <vt:lpstr>Question / exercise: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Computing 2014</dc:title>
  <dc:subject/>
  <dc:creator>Gusz &amp; Jim</dc:creator>
  <cp:keywords/>
  <dc:description/>
  <cp:lastModifiedBy>Guszti Eiben</cp:lastModifiedBy>
  <cp:revision>223</cp:revision>
  <dcterms:created xsi:type="dcterms:W3CDTF">2014-06-19T13:47:47Z</dcterms:created>
  <dcterms:modified xsi:type="dcterms:W3CDTF">2023-09-07T07:04:57Z</dcterms:modified>
  <cp:category/>
</cp:coreProperties>
</file>